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Halant Medium" panose="020B0604020202020204" charset="0"/>
      <p:regular r:id="rId13"/>
    </p:embeddedFont>
    <p:embeddedFont>
      <p:font typeface="HK Grotesk Medium" panose="020B0604020202020204" charset="0"/>
      <p:regular r:id="rId14"/>
    </p:embeddedFont>
    <p:embeddedFont>
      <p:font typeface="Squada One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288" t="-7539" b="-9006"/>
            </a:stretch>
          </a:blipFill>
        </p:spPr>
      </p:sp>
      <p:sp>
        <p:nvSpPr>
          <p:cNvPr id="3" name="Freeform 3"/>
          <p:cNvSpPr/>
          <p:nvPr/>
        </p:nvSpPr>
        <p:spPr>
          <a:xfrm rot="-5624184">
            <a:off x="9190413" y="-1204481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017281">
            <a:off x="7285004" y="971407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567437">
            <a:off x="16126494" y="6825098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6206" y="2315527"/>
            <a:ext cx="6321479" cy="6321479"/>
          </a:xfrm>
          <a:custGeom>
            <a:avLst/>
            <a:gdLst/>
            <a:ahLst/>
            <a:cxnLst/>
            <a:rect l="l" t="t" r="r" b="b"/>
            <a:pathLst>
              <a:path w="6321479" h="6321479">
                <a:moveTo>
                  <a:pt x="0" y="0"/>
                </a:moveTo>
                <a:lnTo>
                  <a:pt x="6321479" y="0"/>
                </a:lnTo>
                <a:lnTo>
                  <a:pt x="6321479" y="6321479"/>
                </a:lnTo>
                <a:lnTo>
                  <a:pt x="0" y="63214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1298058" y="8220355"/>
            <a:ext cx="12071691" cy="159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4662" lvl="1" indent="-487331" algn="ctr">
              <a:lnSpc>
                <a:spcPts val="6320"/>
              </a:lnSpc>
              <a:buFont typeface="Arial"/>
              <a:buChar char="•"/>
            </a:pPr>
            <a:r>
              <a:rPr lang="en-US" sz="4514" spc="808">
                <a:solidFill>
                  <a:srgbClr val="FFFFFF"/>
                </a:solidFill>
                <a:latin typeface="Squada One"/>
              </a:rPr>
              <a:t>Predicting Credit Card Approvals </a:t>
            </a:r>
          </a:p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sz="4514" spc="577">
                <a:solidFill>
                  <a:srgbClr val="FFFFFF"/>
                </a:solidFill>
                <a:latin typeface="Squada One"/>
              </a:rPr>
              <a:t>    Using Machine Learning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642998" y="9646689"/>
            <a:ext cx="645002" cy="640311"/>
            <a:chOff x="0" y="0"/>
            <a:chExt cx="860003" cy="8537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0003" cy="853748"/>
            </a:xfrm>
            <a:custGeom>
              <a:avLst/>
              <a:gdLst/>
              <a:ahLst/>
              <a:cxnLst/>
              <a:rect l="l" t="t" r="r" b="b"/>
              <a:pathLst>
                <a:path w="860003" h="853748">
                  <a:moveTo>
                    <a:pt x="0" y="0"/>
                  </a:moveTo>
                  <a:lnTo>
                    <a:pt x="860003" y="0"/>
                  </a:lnTo>
                  <a:lnTo>
                    <a:pt x="860003" y="853748"/>
                  </a:lnTo>
                  <a:lnTo>
                    <a:pt x="0" y="853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2279" y="71753"/>
              <a:ext cx="717334" cy="712117"/>
            </a:xfrm>
            <a:custGeom>
              <a:avLst/>
              <a:gdLst/>
              <a:ahLst/>
              <a:cxnLst/>
              <a:rect l="l" t="t" r="r" b="b"/>
              <a:pathLst>
                <a:path w="717334" h="712117">
                  <a:moveTo>
                    <a:pt x="0" y="0"/>
                  </a:moveTo>
                  <a:lnTo>
                    <a:pt x="717334" y="0"/>
                  </a:lnTo>
                  <a:lnTo>
                    <a:pt x="717334" y="712117"/>
                  </a:lnTo>
                  <a:lnTo>
                    <a:pt x="0" y="712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34217" y="284868"/>
              <a:ext cx="593458" cy="314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8"/>
                </a:lnSpc>
              </a:pPr>
              <a:r>
                <a:rPr lang="en-US" sz="1688" spc="266">
                  <a:solidFill>
                    <a:srgbClr val="FFFFFF"/>
                  </a:solidFill>
                  <a:latin typeface="HK Modular Bold Italics"/>
                </a:rPr>
                <a:t>VK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828277" y="9031944"/>
            <a:ext cx="2604581" cy="2467841"/>
          </a:xfrm>
          <a:custGeom>
            <a:avLst/>
            <a:gdLst/>
            <a:ahLst/>
            <a:cxnLst/>
            <a:rect l="l" t="t" r="r" b="b"/>
            <a:pathLst>
              <a:path w="2604581" h="246784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088749">
            <a:off x="1631143" y="-2578373"/>
            <a:ext cx="3903561" cy="3698625"/>
          </a:xfrm>
          <a:custGeom>
            <a:avLst/>
            <a:gdLst/>
            <a:ahLst/>
            <a:cxnLst/>
            <a:rect l="l" t="t" r="r" b="b"/>
            <a:pathLst>
              <a:path w="3903561" h="3698625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13119">
            <a:off x="-3109196" y="4175850"/>
            <a:ext cx="8275792" cy="7913726"/>
          </a:xfrm>
          <a:custGeom>
            <a:avLst/>
            <a:gdLst/>
            <a:ahLst/>
            <a:cxnLst/>
            <a:rect l="l" t="t" r="r" b="b"/>
            <a:pathLst>
              <a:path w="8275792" h="7913726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65189">
            <a:off x="11239029" y="-3141539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7755">
            <a:off x="13218087" y="5225672"/>
            <a:ext cx="6135171" cy="7102948"/>
          </a:xfrm>
          <a:custGeom>
            <a:avLst/>
            <a:gdLst/>
            <a:ahLst/>
            <a:cxnLst/>
            <a:rect l="l" t="t" r="r" b="b"/>
            <a:pathLst>
              <a:path w="6135171" h="7102948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582924" y="4182744"/>
            <a:ext cx="10909700" cy="1921513"/>
            <a:chOff x="0" y="0"/>
            <a:chExt cx="14546267" cy="2562017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14546267" cy="975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82"/>
                </a:lnSpc>
              </a:pPr>
              <a:r>
                <a:rPr lang="en-US" sz="4900">
                  <a:solidFill>
                    <a:srgbClr val="FFFFFF"/>
                  </a:solidFill>
                  <a:latin typeface="HK Grotesk Medium"/>
                </a:rPr>
                <a:t>"Thank you for your time"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27322" y="1806668"/>
              <a:ext cx="11291623" cy="755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Halant Medium"/>
                </a:rPr>
                <a:t>-Varun Kumar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642998" y="9646689"/>
            <a:ext cx="645002" cy="640311"/>
            <a:chOff x="0" y="0"/>
            <a:chExt cx="860003" cy="8537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0003" cy="853748"/>
            </a:xfrm>
            <a:custGeom>
              <a:avLst/>
              <a:gdLst/>
              <a:ahLst/>
              <a:cxnLst/>
              <a:rect l="l" t="t" r="r" b="b"/>
              <a:pathLst>
                <a:path w="860003" h="853748">
                  <a:moveTo>
                    <a:pt x="0" y="0"/>
                  </a:moveTo>
                  <a:lnTo>
                    <a:pt x="860003" y="0"/>
                  </a:lnTo>
                  <a:lnTo>
                    <a:pt x="860003" y="853748"/>
                  </a:lnTo>
                  <a:lnTo>
                    <a:pt x="0" y="853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2279" y="71753"/>
              <a:ext cx="717334" cy="712117"/>
            </a:xfrm>
            <a:custGeom>
              <a:avLst/>
              <a:gdLst/>
              <a:ahLst/>
              <a:cxnLst/>
              <a:rect l="l" t="t" r="r" b="b"/>
              <a:pathLst>
                <a:path w="717334" h="712117">
                  <a:moveTo>
                    <a:pt x="0" y="0"/>
                  </a:moveTo>
                  <a:lnTo>
                    <a:pt x="717334" y="0"/>
                  </a:lnTo>
                  <a:lnTo>
                    <a:pt x="717334" y="712117"/>
                  </a:lnTo>
                  <a:lnTo>
                    <a:pt x="0" y="712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34217" y="284868"/>
              <a:ext cx="593458" cy="314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8"/>
                </a:lnSpc>
              </a:pPr>
              <a:r>
                <a:rPr lang="en-US" sz="1688" spc="266">
                  <a:solidFill>
                    <a:srgbClr val="FFFFFF"/>
                  </a:solidFill>
                  <a:latin typeface="HK Modular Bold Italics"/>
                </a:rPr>
                <a:t>VK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78125">
            <a:off x="11346319" y="-747313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8824">
            <a:off x="12555249" y="4939834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81" b="-1174"/>
            </a:stretch>
          </a:blipFill>
        </p:spPr>
      </p:sp>
      <p:sp>
        <p:nvSpPr>
          <p:cNvPr id="4" name="Freeform 4"/>
          <p:cNvSpPr/>
          <p:nvPr/>
        </p:nvSpPr>
        <p:spPr>
          <a:xfrm rot="-2715964">
            <a:off x="8597713" y="7771526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99696" y="1742807"/>
            <a:ext cx="9094537" cy="89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9"/>
              </a:lnSpc>
              <a:spcBef>
                <a:spcPct val="0"/>
              </a:spcBef>
            </a:pPr>
            <a:r>
              <a:rPr lang="en-US" sz="5228" spc="935">
                <a:solidFill>
                  <a:srgbClr val="FFFFFF"/>
                </a:solidFill>
                <a:latin typeface="Squada One"/>
              </a:rPr>
              <a:t>Problem Statement: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184352"/>
            <a:ext cx="17259300" cy="450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10"/>
              </a:lnSpc>
            </a:pPr>
            <a:r>
              <a:rPr lang="en-US" sz="3650" spc="653">
                <a:solidFill>
                  <a:srgbClr val="FFFFFF"/>
                </a:solidFill>
                <a:latin typeface="Canva Sans"/>
              </a:rPr>
              <a:t>The primary objective of this project is to predict</a:t>
            </a:r>
          </a:p>
          <a:p>
            <a:pPr>
              <a:lnSpc>
                <a:spcPts val="5110"/>
              </a:lnSpc>
            </a:pPr>
            <a:r>
              <a:rPr lang="en-US" sz="3650" spc="653">
                <a:solidFill>
                  <a:srgbClr val="FFFFFF"/>
                </a:solidFill>
                <a:latin typeface="Canva Sans"/>
              </a:rPr>
              <a:t>the approval or rejection of credit card applications.</a:t>
            </a:r>
          </a:p>
          <a:p>
            <a:pPr>
              <a:lnSpc>
                <a:spcPts val="5110"/>
              </a:lnSpc>
            </a:pPr>
            <a:r>
              <a:rPr lang="en-US" sz="3650" spc="653">
                <a:solidFill>
                  <a:srgbClr val="FFFFFF"/>
                </a:solidFill>
                <a:latin typeface="Canva Sans"/>
              </a:rPr>
              <a:t>The challenge lies in understanding the key factors influencing</a:t>
            </a:r>
          </a:p>
          <a:p>
            <a:pPr>
              <a:lnSpc>
                <a:spcPts val="5110"/>
              </a:lnSpc>
            </a:pPr>
            <a:r>
              <a:rPr lang="en-US" sz="3650" spc="653">
                <a:solidFill>
                  <a:srgbClr val="FFFFFF"/>
                </a:solidFill>
                <a:latin typeface="Canva Sans"/>
              </a:rPr>
              <a:t>credit card approval decisions and</a:t>
            </a:r>
          </a:p>
          <a:p>
            <a:pPr>
              <a:lnSpc>
                <a:spcPts val="5110"/>
              </a:lnSpc>
            </a:pPr>
            <a:r>
              <a:rPr lang="en-US" sz="3650" spc="653">
                <a:solidFill>
                  <a:srgbClr val="FFFFFF"/>
                </a:solidFill>
                <a:latin typeface="Canva Sans"/>
              </a:rPr>
              <a:t>building a predictive model to assist in </a:t>
            </a:r>
          </a:p>
          <a:p>
            <a:pPr>
              <a:lnSpc>
                <a:spcPts val="5110"/>
              </a:lnSpc>
            </a:pPr>
            <a:r>
              <a:rPr lang="en-US" sz="3650" spc="653">
                <a:solidFill>
                  <a:srgbClr val="FFFFFF"/>
                </a:solidFill>
                <a:latin typeface="Canva Sans"/>
              </a:rPr>
              <a:t>the decision-making process.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642998" y="9646689"/>
            <a:ext cx="645002" cy="640311"/>
            <a:chOff x="0" y="0"/>
            <a:chExt cx="860003" cy="8537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0003" cy="853748"/>
            </a:xfrm>
            <a:custGeom>
              <a:avLst/>
              <a:gdLst/>
              <a:ahLst/>
              <a:cxnLst/>
              <a:rect l="l" t="t" r="r" b="b"/>
              <a:pathLst>
                <a:path w="860003" h="853748">
                  <a:moveTo>
                    <a:pt x="0" y="0"/>
                  </a:moveTo>
                  <a:lnTo>
                    <a:pt x="860003" y="0"/>
                  </a:lnTo>
                  <a:lnTo>
                    <a:pt x="860003" y="853748"/>
                  </a:lnTo>
                  <a:lnTo>
                    <a:pt x="0" y="853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72279" y="71753"/>
              <a:ext cx="717334" cy="712117"/>
            </a:xfrm>
            <a:custGeom>
              <a:avLst/>
              <a:gdLst/>
              <a:ahLst/>
              <a:cxnLst/>
              <a:rect l="l" t="t" r="r" b="b"/>
              <a:pathLst>
                <a:path w="717334" h="712117">
                  <a:moveTo>
                    <a:pt x="0" y="0"/>
                  </a:moveTo>
                  <a:lnTo>
                    <a:pt x="717334" y="0"/>
                  </a:lnTo>
                  <a:lnTo>
                    <a:pt x="717334" y="712117"/>
                  </a:lnTo>
                  <a:lnTo>
                    <a:pt x="0" y="712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34217" y="284868"/>
              <a:ext cx="593458" cy="314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8"/>
                </a:lnSpc>
              </a:pPr>
              <a:r>
                <a:rPr lang="en-US" sz="1688" spc="266">
                  <a:solidFill>
                    <a:srgbClr val="FFFFFF"/>
                  </a:solidFill>
                  <a:latin typeface="HK Modular Bold Italics"/>
                </a:rPr>
                <a:t>VK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4911">
            <a:off x="16125490" y="7311630"/>
            <a:ext cx="5163362" cy="4892285"/>
          </a:xfrm>
          <a:custGeom>
            <a:avLst/>
            <a:gdLst/>
            <a:ahLst/>
            <a:cxnLst/>
            <a:rect l="l" t="t" r="r" b="b"/>
            <a:pathLst>
              <a:path w="5163362" h="4892285">
                <a:moveTo>
                  <a:pt x="0" y="0"/>
                </a:moveTo>
                <a:lnTo>
                  <a:pt x="5163361" y="0"/>
                </a:lnTo>
                <a:lnTo>
                  <a:pt x="5163361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47950" y="1222807"/>
            <a:ext cx="12407622" cy="8245383"/>
          </a:xfrm>
          <a:custGeom>
            <a:avLst/>
            <a:gdLst/>
            <a:ahLst/>
            <a:cxnLst/>
            <a:rect l="l" t="t" r="r" b="b"/>
            <a:pathLst>
              <a:path w="12407622" h="8245383">
                <a:moveTo>
                  <a:pt x="0" y="0"/>
                </a:moveTo>
                <a:lnTo>
                  <a:pt x="12407622" y="0"/>
                </a:lnTo>
                <a:lnTo>
                  <a:pt x="12407622" y="8245383"/>
                </a:lnTo>
                <a:lnTo>
                  <a:pt x="0" y="8245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8" r="-692" b="-369"/>
            </a:stretch>
          </a:blipFill>
        </p:spPr>
      </p:sp>
      <p:sp>
        <p:nvSpPr>
          <p:cNvPr id="4" name="Freeform 4"/>
          <p:cNvSpPr/>
          <p:nvPr/>
        </p:nvSpPr>
        <p:spPr>
          <a:xfrm rot="-2715964">
            <a:off x="14425746" y="6112822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199663">
            <a:off x="10083256" y="-3367756"/>
            <a:ext cx="7043674" cy="6735513"/>
          </a:xfrm>
          <a:custGeom>
            <a:avLst/>
            <a:gdLst/>
            <a:ahLst/>
            <a:cxnLst/>
            <a:rect l="l" t="t" r="r" b="b"/>
            <a:pathLst>
              <a:path w="7043674" h="6735513">
                <a:moveTo>
                  <a:pt x="0" y="0"/>
                </a:moveTo>
                <a:lnTo>
                  <a:pt x="7043673" y="0"/>
                </a:lnTo>
                <a:lnTo>
                  <a:pt x="7043673" y="6735512"/>
                </a:lnTo>
                <a:lnTo>
                  <a:pt x="0" y="6735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47950" y="2171298"/>
            <a:ext cx="6263690" cy="1158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0"/>
              </a:lnSpc>
              <a:spcBef>
                <a:spcPct val="0"/>
              </a:spcBef>
            </a:pPr>
            <a:r>
              <a:rPr lang="en-US" sz="6750" spc="1208">
                <a:solidFill>
                  <a:srgbClr val="090400"/>
                </a:solidFill>
                <a:latin typeface="Squada One"/>
              </a:rPr>
              <a:t>Project Tasks</a:t>
            </a:r>
          </a:p>
        </p:txBody>
      </p:sp>
      <p:sp>
        <p:nvSpPr>
          <p:cNvPr id="7" name="Freeform 7"/>
          <p:cNvSpPr/>
          <p:nvPr/>
        </p:nvSpPr>
        <p:spPr>
          <a:xfrm rot="7048958">
            <a:off x="-760200" y="6651268"/>
            <a:ext cx="5946010" cy="5633844"/>
          </a:xfrm>
          <a:custGeom>
            <a:avLst/>
            <a:gdLst/>
            <a:ahLst/>
            <a:cxnLst/>
            <a:rect l="l" t="t" r="r" b="b"/>
            <a:pathLst>
              <a:path w="5946010" h="5633844">
                <a:moveTo>
                  <a:pt x="0" y="0"/>
                </a:moveTo>
                <a:lnTo>
                  <a:pt x="5946010" y="0"/>
                </a:lnTo>
                <a:lnTo>
                  <a:pt x="5946010" y="5633845"/>
                </a:lnTo>
                <a:lnTo>
                  <a:pt x="0" y="563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642998" y="9646689"/>
            <a:ext cx="645002" cy="640311"/>
            <a:chOff x="0" y="0"/>
            <a:chExt cx="860003" cy="8537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0003" cy="853748"/>
            </a:xfrm>
            <a:custGeom>
              <a:avLst/>
              <a:gdLst/>
              <a:ahLst/>
              <a:cxnLst/>
              <a:rect l="l" t="t" r="r" b="b"/>
              <a:pathLst>
                <a:path w="860003" h="853748">
                  <a:moveTo>
                    <a:pt x="0" y="0"/>
                  </a:moveTo>
                  <a:lnTo>
                    <a:pt x="860003" y="0"/>
                  </a:lnTo>
                  <a:lnTo>
                    <a:pt x="860003" y="853748"/>
                  </a:lnTo>
                  <a:lnTo>
                    <a:pt x="0" y="853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2279" y="71753"/>
              <a:ext cx="717334" cy="712117"/>
            </a:xfrm>
            <a:custGeom>
              <a:avLst/>
              <a:gdLst/>
              <a:ahLst/>
              <a:cxnLst/>
              <a:rect l="l" t="t" r="r" b="b"/>
              <a:pathLst>
                <a:path w="717334" h="712117">
                  <a:moveTo>
                    <a:pt x="0" y="0"/>
                  </a:moveTo>
                  <a:lnTo>
                    <a:pt x="717334" y="0"/>
                  </a:lnTo>
                  <a:lnTo>
                    <a:pt x="717334" y="712117"/>
                  </a:lnTo>
                  <a:lnTo>
                    <a:pt x="0" y="712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34217" y="284868"/>
              <a:ext cx="593458" cy="314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8"/>
                </a:lnSpc>
              </a:pPr>
              <a:r>
                <a:rPr lang="en-US" sz="1688" spc="266">
                  <a:solidFill>
                    <a:srgbClr val="FFFFFF"/>
                  </a:solidFill>
                  <a:latin typeface="HK Modular Bold Italics"/>
                </a:rPr>
                <a:t>VK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37717" y="7024205"/>
            <a:ext cx="2605188" cy="2468415"/>
          </a:xfrm>
          <a:custGeom>
            <a:avLst/>
            <a:gdLst/>
            <a:ahLst/>
            <a:cxnLst/>
            <a:rect l="l" t="t" r="r" b="b"/>
            <a:pathLst>
              <a:path w="2605188" h="2468415">
                <a:moveTo>
                  <a:pt x="0" y="0"/>
                </a:moveTo>
                <a:lnTo>
                  <a:pt x="2605187" y="0"/>
                </a:lnTo>
                <a:lnTo>
                  <a:pt x="2605187" y="2468415"/>
                </a:lnTo>
                <a:lnTo>
                  <a:pt x="0" y="2468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34560" y="6937903"/>
            <a:ext cx="9626538" cy="4640794"/>
          </a:xfrm>
          <a:custGeom>
            <a:avLst/>
            <a:gdLst/>
            <a:ahLst/>
            <a:cxnLst/>
            <a:rect l="l" t="t" r="r" b="b"/>
            <a:pathLst>
              <a:path w="9626538" h="4640794">
                <a:moveTo>
                  <a:pt x="0" y="0"/>
                </a:moveTo>
                <a:lnTo>
                  <a:pt x="9626538" y="0"/>
                </a:lnTo>
                <a:lnTo>
                  <a:pt x="9626538" y="4640794"/>
                </a:lnTo>
                <a:lnTo>
                  <a:pt x="0" y="4640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98526" y="2477232"/>
            <a:ext cx="10690948" cy="6510004"/>
          </a:xfrm>
          <a:custGeom>
            <a:avLst/>
            <a:gdLst/>
            <a:ahLst/>
            <a:cxnLst/>
            <a:rect l="l" t="t" r="r" b="b"/>
            <a:pathLst>
              <a:path w="10690948" h="6510004">
                <a:moveTo>
                  <a:pt x="0" y="0"/>
                </a:moveTo>
                <a:lnTo>
                  <a:pt x="10690948" y="0"/>
                </a:lnTo>
                <a:lnTo>
                  <a:pt x="10690948" y="6510005"/>
                </a:lnTo>
                <a:lnTo>
                  <a:pt x="0" y="6510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1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94494" y="-133489"/>
            <a:ext cx="5225712" cy="4650884"/>
          </a:xfrm>
          <a:custGeom>
            <a:avLst/>
            <a:gdLst/>
            <a:ahLst/>
            <a:cxnLst/>
            <a:rect l="l" t="t" r="r" b="b"/>
            <a:pathLst>
              <a:path w="5225712" h="4650884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13119">
            <a:off x="12511226" y="-244854"/>
            <a:ext cx="5693252" cy="5444172"/>
          </a:xfrm>
          <a:custGeom>
            <a:avLst/>
            <a:gdLst/>
            <a:ahLst/>
            <a:cxnLst/>
            <a:rect l="l" t="t" r="r" b="b"/>
            <a:pathLst>
              <a:path w="5693252" h="5444172">
                <a:moveTo>
                  <a:pt x="0" y="0"/>
                </a:moveTo>
                <a:lnTo>
                  <a:pt x="5693252" y="0"/>
                </a:lnTo>
                <a:lnTo>
                  <a:pt x="5693252" y="5444172"/>
                </a:lnTo>
                <a:lnTo>
                  <a:pt x="0" y="5444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642998" y="9646689"/>
            <a:ext cx="645002" cy="640311"/>
            <a:chOff x="0" y="0"/>
            <a:chExt cx="860003" cy="8537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0003" cy="853748"/>
            </a:xfrm>
            <a:custGeom>
              <a:avLst/>
              <a:gdLst/>
              <a:ahLst/>
              <a:cxnLst/>
              <a:rect l="l" t="t" r="r" b="b"/>
              <a:pathLst>
                <a:path w="860003" h="853748">
                  <a:moveTo>
                    <a:pt x="0" y="0"/>
                  </a:moveTo>
                  <a:lnTo>
                    <a:pt x="860003" y="0"/>
                  </a:lnTo>
                  <a:lnTo>
                    <a:pt x="860003" y="853748"/>
                  </a:lnTo>
                  <a:lnTo>
                    <a:pt x="0" y="853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72279" y="71753"/>
              <a:ext cx="717334" cy="712117"/>
            </a:xfrm>
            <a:custGeom>
              <a:avLst/>
              <a:gdLst/>
              <a:ahLst/>
              <a:cxnLst/>
              <a:rect l="l" t="t" r="r" b="b"/>
              <a:pathLst>
                <a:path w="717334" h="712117">
                  <a:moveTo>
                    <a:pt x="0" y="0"/>
                  </a:moveTo>
                  <a:lnTo>
                    <a:pt x="717334" y="0"/>
                  </a:lnTo>
                  <a:lnTo>
                    <a:pt x="717334" y="712117"/>
                  </a:lnTo>
                  <a:lnTo>
                    <a:pt x="0" y="712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34217" y="284868"/>
              <a:ext cx="593458" cy="314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8"/>
                </a:lnSpc>
              </a:pPr>
              <a:r>
                <a:rPr lang="en-US" sz="1688" spc="266">
                  <a:solidFill>
                    <a:srgbClr val="FFFFFF"/>
                  </a:solidFill>
                  <a:latin typeface="HK Modular Bold Italics"/>
                </a:rPr>
                <a:t>VK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946377" y="1066800"/>
            <a:ext cx="7485311" cy="82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681"/>
              </a:lnSpc>
            </a:pPr>
            <a:r>
              <a:rPr lang="en-US" sz="4514" spc="884">
                <a:solidFill>
                  <a:srgbClr val="600B68"/>
                </a:solidFill>
                <a:latin typeface="Squada One"/>
              </a:rPr>
              <a:t>Import Python Libraries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7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88749">
            <a:off x="15238549" y="7531796"/>
            <a:ext cx="2440941" cy="2312792"/>
          </a:xfrm>
          <a:custGeom>
            <a:avLst/>
            <a:gdLst/>
            <a:ahLst/>
            <a:cxnLst/>
            <a:rect l="l" t="t" r="r" b="b"/>
            <a:pathLst>
              <a:path w="2440941" h="2312792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13119">
            <a:off x="13667511" y="-221618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705580">
            <a:off x="-2362671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959566">
            <a:off x="-761750" y="523555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62086" y="2717147"/>
            <a:ext cx="6405000" cy="4144140"/>
          </a:xfrm>
          <a:custGeom>
            <a:avLst/>
            <a:gdLst/>
            <a:ahLst/>
            <a:cxnLst/>
            <a:rect l="l" t="t" r="r" b="b"/>
            <a:pathLst>
              <a:path w="6405000" h="4144140">
                <a:moveTo>
                  <a:pt x="0" y="0"/>
                </a:moveTo>
                <a:lnTo>
                  <a:pt x="6405001" y="0"/>
                </a:lnTo>
                <a:lnTo>
                  <a:pt x="6405001" y="4144140"/>
                </a:lnTo>
                <a:lnTo>
                  <a:pt x="0" y="4144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7000"/>
            </a:blip>
            <a:stretch>
              <a:fillRect t="-546" b="-54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01100" y="2356225"/>
            <a:ext cx="7044829" cy="5206256"/>
          </a:xfrm>
          <a:custGeom>
            <a:avLst/>
            <a:gdLst/>
            <a:ahLst/>
            <a:cxnLst/>
            <a:rect l="l" t="t" r="r" b="b"/>
            <a:pathLst>
              <a:path w="7044829" h="5206256">
                <a:moveTo>
                  <a:pt x="0" y="0"/>
                </a:moveTo>
                <a:lnTo>
                  <a:pt x="7044829" y="0"/>
                </a:lnTo>
                <a:lnTo>
                  <a:pt x="7044829" y="5206256"/>
                </a:lnTo>
                <a:lnTo>
                  <a:pt x="0" y="52062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49600" y="7524381"/>
            <a:ext cx="13897953" cy="64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1"/>
              </a:lnSpc>
              <a:spcBef>
                <a:spcPct val="0"/>
              </a:spcBef>
            </a:pPr>
            <a:r>
              <a:rPr lang="en-US" sz="1879" spc="7">
                <a:solidFill>
                  <a:srgbClr val="FFFFFE"/>
                </a:solidFill>
                <a:latin typeface="Canva Sans"/>
              </a:rPr>
              <a:t>The table on left shows the column name and the corresponding number of missing values. The bar plot on the right visualizes the columns with non-zero missing values.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90084" y="1105769"/>
            <a:ext cx="9222032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6"/>
              </a:lnSpc>
              <a:spcBef>
                <a:spcPct val="0"/>
              </a:spcBef>
            </a:pPr>
            <a:r>
              <a:rPr lang="en-US" sz="4654" spc="833">
                <a:solidFill>
                  <a:srgbClr val="FFFFFF"/>
                </a:solidFill>
                <a:latin typeface="Squada One"/>
              </a:rPr>
              <a:t>Handling the missing values: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642998" y="9646689"/>
            <a:ext cx="645002" cy="640311"/>
            <a:chOff x="0" y="0"/>
            <a:chExt cx="860003" cy="8537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0003" cy="853748"/>
            </a:xfrm>
            <a:custGeom>
              <a:avLst/>
              <a:gdLst/>
              <a:ahLst/>
              <a:cxnLst/>
              <a:rect l="l" t="t" r="r" b="b"/>
              <a:pathLst>
                <a:path w="860003" h="853748">
                  <a:moveTo>
                    <a:pt x="0" y="0"/>
                  </a:moveTo>
                  <a:lnTo>
                    <a:pt x="860003" y="0"/>
                  </a:lnTo>
                  <a:lnTo>
                    <a:pt x="860003" y="853748"/>
                  </a:lnTo>
                  <a:lnTo>
                    <a:pt x="0" y="853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2279" y="71753"/>
              <a:ext cx="717334" cy="712117"/>
            </a:xfrm>
            <a:custGeom>
              <a:avLst/>
              <a:gdLst/>
              <a:ahLst/>
              <a:cxnLst/>
              <a:rect l="l" t="t" r="r" b="b"/>
              <a:pathLst>
                <a:path w="717334" h="712117">
                  <a:moveTo>
                    <a:pt x="0" y="0"/>
                  </a:moveTo>
                  <a:lnTo>
                    <a:pt x="717334" y="0"/>
                  </a:lnTo>
                  <a:lnTo>
                    <a:pt x="717334" y="712117"/>
                  </a:lnTo>
                  <a:lnTo>
                    <a:pt x="0" y="712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34217" y="284868"/>
              <a:ext cx="593458" cy="314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8"/>
                </a:lnSpc>
              </a:pPr>
              <a:r>
                <a:rPr lang="en-US" sz="1688" spc="266">
                  <a:solidFill>
                    <a:srgbClr val="FFFFFF"/>
                  </a:solidFill>
                  <a:latin typeface="HK Modular Bold Italics"/>
                </a:rPr>
                <a:t>VK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37717" y="7024205"/>
            <a:ext cx="2605188" cy="2468415"/>
          </a:xfrm>
          <a:custGeom>
            <a:avLst/>
            <a:gdLst/>
            <a:ahLst/>
            <a:cxnLst/>
            <a:rect l="l" t="t" r="r" b="b"/>
            <a:pathLst>
              <a:path w="2605188" h="2468415">
                <a:moveTo>
                  <a:pt x="0" y="0"/>
                </a:moveTo>
                <a:lnTo>
                  <a:pt x="2605187" y="0"/>
                </a:lnTo>
                <a:lnTo>
                  <a:pt x="2605187" y="2468415"/>
                </a:lnTo>
                <a:lnTo>
                  <a:pt x="0" y="2468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13644" y="-550315"/>
            <a:ext cx="5225712" cy="4650884"/>
          </a:xfrm>
          <a:custGeom>
            <a:avLst/>
            <a:gdLst/>
            <a:ahLst/>
            <a:cxnLst/>
            <a:rect l="l" t="t" r="r" b="b"/>
            <a:pathLst>
              <a:path w="5225712" h="4650884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13119">
            <a:off x="3291026" y="3087831"/>
            <a:ext cx="5693252" cy="5444172"/>
          </a:xfrm>
          <a:custGeom>
            <a:avLst/>
            <a:gdLst/>
            <a:ahLst/>
            <a:cxnLst/>
            <a:rect l="l" t="t" r="r" b="b"/>
            <a:pathLst>
              <a:path w="5693252" h="5444172">
                <a:moveTo>
                  <a:pt x="0" y="0"/>
                </a:moveTo>
                <a:lnTo>
                  <a:pt x="5693252" y="0"/>
                </a:lnTo>
                <a:lnTo>
                  <a:pt x="5693252" y="5444173"/>
                </a:lnTo>
                <a:lnTo>
                  <a:pt x="0" y="5444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35427" y="3494285"/>
            <a:ext cx="8168276" cy="5285355"/>
          </a:xfrm>
          <a:custGeom>
            <a:avLst/>
            <a:gdLst/>
            <a:ahLst/>
            <a:cxnLst/>
            <a:rect l="l" t="t" r="r" b="b"/>
            <a:pathLst>
              <a:path w="8168276" h="5285355">
                <a:moveTo>
                  <a:pt x="0" y="0"/>
                </a:moveTo>
                <a:lnTo>
                  <a:pt x="8168276" y="0"/>
                </a:lnTo>
                <a:lnTo>
                  <a:pt x="8168276" y="5285355"/>
                </a:lnTo>
                <a:lnTo>
                  <a:pt x="0" y="5285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82522" y="933450"/>
            <a:ext cx="8075097" cy="87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61"/>
              </a:lnSpc>
              <a:spcBef>
                <a:spcPct val="0"/>
              </a:spcBef>
            </a:pPr>
            <a:r>
              <a:rPr lang="en-US" sz="5115" spc="915">
                <a:solidFill>
                  <a:srgbClr val="FFFFFF"/>
                </a:solidFill>
                <a:latin typeface="Squada One"/>
              </a:rPr>
              <a:t>Preprocessing the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49552" y="2713896"/>
            <a:ext cx="7846964" cy="92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3"/>
              </a:lnSpc>
              <a:spcBef>
                <a:spcPct val="0"/>
              </a:spcBef>
            </a:pPr>
            <a:r>
              <a:rPr lang="en-US" sz="1795" spc="77">
                <a:solidFill>
                  <a:srgbClr val="FFFFFF"/>
                </a:solidFill>
                <a:latin typeface="Canva Sans"/>
              </a:rPr>
              <a:t>Let’s visualize the target variable and have a look at how many approved and declined applications are there in our dataset.</a:t>
            </a:r>
          </a:p>
          <a:p>
            <a:pPr>
              <a:lnSpc>
                <a:spcPts val="2513"/>
              </a:lnSpc>
              <a:spcBef>
                <a:spcPct val="0"/>
              </a:spcBef>
            </a:pPr>
            <a:endParaRPr lang="en-US" sz="1795" spc="77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02177" y="6116551"/>
            <a:ext cx="4299037" cy="46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3"/>
              </a:lnSpc>
              <a:spcBef>
                <a:spcPct val="0"/>
              </a:spcBef>
            </a:pPr>
            <a:r>
              <a:rPr lang="en-US" sz="2681" spc="45">
                <a:solidFill>
                  <a:srgbClr val="FFFFFF"/>
                </a:solidFill>
                <a:latin typeface="Squada One"/>
              </a:rPr>
              <a:t>383 (55.5%)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19565" y="6612759"/>
            <a:ext cx="4098262" cy="507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spc="11">
                <a:solidFill>
                  <a:srgbClr val="FFFFFF"/>
                </a:solidFill>
                <a:latin typeface="Squada One"/>
              </a:rPr>
              <a:t>307 (44.5%)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642998" y="9646689"/>
            <a:ext cx="645002" cy="640311"/>
            <a:chOff x="0" y="0"/>
            <a:chExt cx="860003" cy="8537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0003" cy="853748"/>
            </a:xfrm>
            <a:custGeom>
              <a:avLst/>
              <a:gdLst/>
              <a:ahLst/>
              <a:cxnLst/>
              <a:rect l="l" t="t" r="r" b="b"/>
              <a:pathLst>
                <a:path w="860003" h="853748">
                  <a:moveTo>
                    <a:pt x="0" y="0"/>
                  </a:moveTo>
                  <a:lnTo>
                    <a:pt x="860003" y="0"/>
                  </a:lnTo>
                  <a:lnTo>
                    <a:pt x="860003" y="853748"/>
                  </a:lnTo>
                  <a:lnTo>
                    <a:pt x="0" y="853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2279" y="71753"/>
              <a:ext cx="717334" cy="712117"/>
            </a:xfrm>
            <a:custGeom>
              <a:avLst/>
              <a:gdLst/>
              <a:ahLst/>
              <a:cxnLst/>
              <a:rect l="l" t="t" r="r" b="b"/>
              <a:pathLst>
                <a:path w="717334" h="712117">
                  <a:moveTo>
                    <a:pt x="0" y="0"/>
                  </a:moveTo>
                  <a:lnTo>
                    <a:pt x="717334" y="0"/>
                  </a:lnTo>
                  <a:lnTo>
                    <a:pt x="717334" y="712117"/>
                  </a:lnTo>
                  <a:lnTo>
                    <a:pt x="0" y="712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34217" y="284868"/>
              <a:ext cx="593458" cy="314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8"/>
                </a:lnSpc>
              </a:pPr>
              <a:r>
                <a:rPr lang="en-US" sz="1688" spc="266">
                  <a:solidFill>
                    <a:srgbClr val="FFFFFF"/>
                  </a:solidFill>
                  <a:latin typeface="HK Modular Bold Italics"/>
                </a:rPr>
                <a:t>VK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8824">
            <a:off x="12555249" y="4939834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</p:sp>
      <p:sp>
        <p:nvSpPr>
          <p:cNvPr id="3" name="Freeform 3"/>
          <p:cNvSpPr/>
          <p:nvPr/>
        </p:nvSpPr>
        <p:spPr>
          <a:xfrm rot="-3378125">
            <a:off x="12070219" y="-1362141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6400" y="2547436"/>
            <a:ext cx="5515736" cy="704136"/>
          </a:xfrm>
          <a:custGeom>
            <a:avLst/>
            <a:gdLst/>
            <a:ahLst/>
            <a:cxnLst/>
            <a:rect l="l" t="t" r="r" b="b"/>
            <a:pathLst>
              <a:path w="5515736" h="704136">
                <a:moveTo>
                  <a:pt x="0" y="0"/>
                </a:moveTo>
                <a:lnTo>
                  <a:pt x="5515736" y="0"/>
                </a:lnTo>
                <a:lnTo>
                  <a:pt x="5515736" y="704137"/>
                </a:lnTo>
                <a:lnTo>
                  <a:pt x="0" y="7041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76400" y="4280986"/>
            <a:ext cx="7467600" cy="4853940"/>
          </a:xfrm>
          <a:custGeom>
            <a:avLst/>
            <a:gdLst/>
            <a:ahLst/>
            <a:cxnLst/>
            <a:rect l="l" t="t" r="r" b="b"/>
            <a:pathLst>
              <a:path w="7467600" h="4853940">
                <a:moveTo>
                  <a:pt x="0" y="0"/>
                </a:moveTo>
                <a:lnTo>
                  <a:pt x="7467600" y="0"/>
                </a:lnTo>
                <a:lnTo>
                  <a:pt x="7467600" y="4853940"/>
                </a:lnTo>
                <a:lnTo>
                  <a:pt x="0" y="4853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15964">
            <a:off x="8731063" y="8261094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23925"/>
            <a:ext cx="8984456" cy="7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sz="4514" spc="808">
                <a:solidFill>
                  <a:srgbClr val="FFFFFF"/>
                </a:solidFill>
                <a:latin typeface="Squada One"/>
              </a:rPr>
              <a:t>Machine Learning Classifiers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809933"/>
            <a:ext cx="5107186" cy="566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214" spc="575">
                <a:solidFill>
                  <a:srgbClr val="FFFFFF"/>
                </a:solidFill>
                <a:latin typeface="Squada One"/>
              </a:rPr>
              <a:t>a) Logistic Regression: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543483"/>
            <a:ext cx="3561011" cy="566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214" spc="575">
                <a:solidFill>
                  <a:srgbClr val="FFFFFF"/>
                </a:solidFill>
                <a:latin typeface="Squada One"/>
              </a:rPr>
              <a:t>b) Decision Tree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93702" y="9201150"/>
            <a:ext cx="3854451" cy="42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9" spc="82">
                <a:solidFill>
                  <a:srgbClr val="FFFFFF"/>
                </a:solidFill>
                <a:latin typeface="Squada One"/>
              </a:rPr>
              <a:t> Test accuracy 85.5 %.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642998" y="9646689"/>
            <a:ext cx="645002" cy="640311"/>
            <a:chOff x="0" y="0"/>
            <a:chExt cx="860003" cy="8537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0003" cy="853748"/>
            </a:xfrm>
            <a:custGeom>
              <a:avLst/>
              <a:gdLst/>
              <a:ahLst/>
              <a:cxnLst/>
              <a:rect l="l" t="t" r="r" b="b"/>
              <a:pathLst>
                <a:path w="860003" h="853748">
                  <a:moveTo>
                    <a:pt x="0" y="0"/>
                  </a:moveTo>
                  <a:lnTo>
                    <a:pt x="860003" y="0"/>
                  </a:lnTo>
                  <a:lnTo>
                    <a:pt x="860003" y="853748"/>
                  </a:lnTo>
                  <a:lnTo>
                    <a:pt x="0" y="853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2279" y="71753"/>
              <a:ext cx="717334" cy="712117"/>
            </a:xfrm>
            <a:custGeom>
              <a:avLst/>
              <a:gdLst/>
              <a:ahLst/>
              <a:cxnLst/>
              <a:rect l="l" t="t" r="r" b="b"/>
              <a:pathLst>
                <a:path w="717334" h="712117">
                  <a:moveTo>
                    <a:pt x="0" y="0"/>
                  </a:moveTo>
                  <a:lnTo>
                    <a:pt x="717334" y="0"/>
                  </a:lnTo>
                  <a:lnTo>
                    <a:pt x="717334" y="712117"/>
                  </a:lnTo>
                  <a:lnTo>
                    <a:pt x="0" y="712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34217" y="284868"/>
              <a:ext cx="593458" cy="314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8"/>
                </a:lnSpc>
              </a:pPr>
              <a:r>
                <a:rPr lang="en-US" sz="1688" spc="266">
                  <a:solidFill>
                    <a:srgbClr val="FFFFFF"/>
                  </a:solidFill>
                  <a:latin typeface="HK Modular Bold Italics"/>
                </a:rPr>
                <a:t>VK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05580">
            <a:off x="-2362671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959566">
            <a:off x="-761750" y="523555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9600" y="1907774"/>
            <a:ext cx="5680170" cy="6974058"/>
          </a:xfrm>
          <a:custGeom>
            <a:avLst/>
            <a:gdLst/>
            <a:ahLst/>
            <a:cxnLst/>
            <a:rect l="l" t="t" r="r" b="b"/>
            <a:pathLst>
              <a:path w="5680170" h="6974058">
                <a:moveTo>
                  <a:pt x="0" y="0"/>
                </a:moveTo>
                <a:lnTo>
                  <a:pt x="5680170" y="0"/>
                </a:lnTo>
                <a:lnTo>
                  <a:pt x="5680170" y="6974058"/>
                </a:lnTo>
                <a:lnTo>
                  <a:pt x="0" y="6974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78552" y="2091921"/>
            <a:ext cx="7080468" cy="3051579"/>
          </a:xfrm>
          <a:custGeom>
            <a:avLst/>
            <a:gdLst/>
            <a:ahLst/>
            <a:cxnLst/>
            <a:rect l="l" t="t" r="r" b="b"/>
            <a:pathLst>
              <a:path w="7080468" h="3051579">
                <a:moveTo>
                  <a:pt x="0" y="0"/>
                </a:moveTo>
                <a:lnTo>
                  <a:pt x="7080468" y="0"/>
                </a:lnTo>
                <a:lnTo>
                  <a:pt x="7080468" y="3051579"/>
                </a:lnTo>
                <a:lnTo>
                  <a:pt x="0" y="3051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72" b="-3639"/>
            </a:stretch>
          </a:blipFill>
        </p:spPr>
      </p:sp>
      <p:sp>
        <p:nvSpPr>
          <p:cNvPr id="6" name="Freeform 6"/>
          <p:cNvSpPr/>
          <p:nvPr/>
        </p:nvSpPr>
        <p:spPr>
          <a:xfrm rot="313119">
            <a:off x="13667511" y="-221618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690373" y="6172200"/>
            <a:ext cx="7022592" cy="8229600"/>
          </a:xfrm>
          <a:custGeom>
            <a:avLst/>
            <a:gdLst/>
            <a:ahLst/>
            <a:cxnLst/>
            <a:rect l="l" t="t" r="r" b="b"/>
            <a:pathLst>
              <a:path w="7022592" h="8229600">
                <a:moveTo>
                  <a:pt x="0" y="0"/>
                </a:moveTo>
                <a:lnTo>
                  <a:pt x="7022592" y="0"/>
                </a:lnTo>
                <a:lnTo>
                  <a:pt x="70225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89998" y="923925"/>
            <a:ext cx="5357664" cy="7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sz="4514" spc="808">
                <a:solidFill>
                  <a:srgbClr val="FFFFFF"/>
                </a:solidFill>
                <a:latin typeface="Squada One"/>
              </a:rPr>
              <a:t>C) Gradient Boost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69628" y="923925"/>
            <a:ext cx="7989391" cy="159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sz="4514" spc="808">
                <a:solidFill>
                  <a:srgbClr val="FFFFFF"/>
                </a:solidFill>
                <a:latin typeface="Squada One"/>
              </a:rPr>
              <a:t>D) XGBoost</a:t>
            </a:r>
          </a:p>
          <a:p>
            <a:pPr algn="ctr">
              <a:lnSpc>
                <a:spcPts val="6320"/>
              </a:lnSpc>
              <a:spcBef>
                <a:spcPct val="0"/>
              </a:spcBef>
            </a:pPr>
            <a:endParaRPr lang="en-US" sz="4514" spc="808">
              <a:solidFill>
                <a:srgbClr val="FFFFFF"/>
              </a:solidFill>
              <a:latin typeface="Squada On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78552" y="5276850"/>
            <a:ext cx="4623643" cy="90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5"/>
              </a:lnSpc>
            </a:pPr>
            <a:r>
              <a:rPr lang="en-US" sz="3021">
                <a:solidFill>
                  <a:srgbClr val="FFFFFF"/>
                </a:solidFill>
                <a:latin typeface="Squada One"/>
              </a:rPr>
              <a:t>Train score: 1.0 </a:t>
            </a:r>
          </a:p>
          <a:p>
            <a:pPr algn="r">
              <a:lnSpc>
                <a:spcPts val="3565"/>
              </a:lnSpc>
            </a:pPr>
            <a:r>
              <a:rPr lang="en-US" sz="3021">
                <a:solidFill>
                  <a:srgbClr val="FFFFFF"/>
                </a:solidFill>
                <a:latin typeface="Squada One"/>
              </a:rPr>
              <a:t>Test score: 0.8743961352657005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29770" y="7391400"/>
            <a:ext cx="2585591" cy="8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5"/>
              </a:lnSpc>
            </a:pPr>
            <a:r>
              <a:rPr lang="en-US" sz="3021">
                <a:solidFill>
                  <a:srgbClr val="FFFFFF"/>
                </a:solidFill>
                <a:latin typeface="Squada One"/>
              </a:rPr>
              <a:t>Train score: 98.1%</a:t>
            </a:r>
          </a:p>
          <a:p>
            <a:pPr algn="l">
              <a:lnSpc>
                <a:spcPts val="3595"/>
              </a:lnSpc>
            </a:pPr>
            <a:r>
              <a:rPr lang="en-US" sz="3021">
                <a:solidFill>
                  <a:srgbClr val="FFFFFF"/>
                </a:solidFill>
                <a:latin typeface="Squada One"/>
              </a:rPr>
              <a:t>Test score: 87%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642998" y="9646689"/>
            <a:ext cx="645002" cy="640311"/>
            <a:chOff x="0" y="0"/>
            <a:chExt cx="860003" cy="8537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60003" cy="853748"/>
            </a:xfrm>
            <a:custGeom>
              <a:avLst/>
              <a:gdLst/>
              <a:ahLst/>
              <a:cxnLst/>
              <a:rect l="l" t="t" r="r" b="b"/>
              <a:pathLst>
                <a:path w="860003" h="853748">
                  <a:moveTo>
                    <a:pt x="0" y="0"/>
                  </a:moveTo>
                  <a:lnTo>
                    <a:pt x="860003" y="0"/>
                  </a:lnTo>
                  <a:lnTo>
                    <a:pt x="860003" y="853748"/>
                  </a:lnTo>
                  <a:lnTo>
                    <a:pt x="0" y="853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2279" y="71753"/>
              <a:ext cx="717334" cy="712117"/>
            </a:xfrm>
            <a:custGeom>
              <a:avLst/>
              <a:gdLst/>
              <a:ahLst/>
              <a:cxnLst/>
              <a:rect l="l" t="t" r="r" b="b"/>
              <a:pathLst>
                <a:path w="717334" h="712117">
                  <a:moveTo>
                    <a:pt x="0" y="0"/>
                  </a:moveTo>
                  <a:lnTo>
                    <a:pt x="717334" y="0"/>
                  </a:lnTo>
                  <a:lnTo>
                    <a:pt x="717334" y="712117"/>
                  </a:lnTo>
                  <a:lnTo>
                    <a:pt x="0" y="712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134217" y="284868"/>
              <a:ext cx="593458" cy="314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8"/>
                </a:lnSpc>
              </a:pPr>
              <a:r>
                <a:rPr lang="en-US" sz="1688" spc="266">
                  <a:solidFill>
                    <a:srgbClr val="FFFFFF"/>
                  </a:solidFill>
                  <a:latin typeface="HK Modular Bold Italics"/>
                </a:rPr>
                <a:t>VK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08390">
            <a:off x="9089725" y="-3928103"/>
            <a:ext cx="9366851" cy="8957051"/>
          </a:xfrm>
          <a:custGeom>
            <a:avLst/>
            <a:gdLst/>
            <a:ahLst/>
            <a:cxnLst/>
            <a:rect l="l" t="t" r="r" b="b"/>
            <a:pathLst>
              <a:path w="9366851" h="8957051">
                <a:moveTo>
                  <a:pt x="0" y="0"/>
                </a:moveTo>
                <a:lnTo>
                  <a:pt x="9366850" y="0"/>
                </a:lnTo>
                <a:lnTo>
                  <a:pt x="9366850" y="8957051"/>
                </a:lnTo>
                <a:lnTo>
                  <a:pt x="0" y="8957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715964">
            <a:off x="-947604" y="-154628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035010"/>
            <a:ext cx="6977027" cy="4465971"/>
          </a:xfrm>
          <a:custGeom>
            <a:avLst/>
            <a:gdLst/>
            <a:ahLst/>
            <a:cxnLst/>
            <a:rect l="l" t="t" r="r" b="b"/>
            <a:pathLst>
              <a:path w="6977027" h="4465971">
                <a:moveTo>
                  <a:pt x="0" y="0"/>
                </a:moveTo>
                <a:lnTo>
                  <a:pt x="6977027" y="0"/>
                </a:lnTo>
                <a:lnTo>
                  <a:pt x="6977027" y="4465971"/>
                </a:lnTo>
                <a:lnTo>
                  <a:pt x="0" y="4465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4942521"/>
            <a:ext cx="7701008" cy="3526524"/>
          </a:xfrm>
          <a:custGeom>
            <a:avLst/>
            <a:gdLst/>
            <a:ahLst/>
            <a:cxnLst/>
            <a:rect l="l" t="t" r="r" b="b"/>
            <a:pathLst>
              <a:path w="7701008" h="3526524">
                <a:moveTo>
                  <a:pt x="0" y="0"/>
                </a:moveTo>
                <a:lnTo>
                  <a:pt x="7701008" y="0"/>
                </a:lnTo>
                <a:lnTo>
                  <a:pt x="7701008" y="3526524"/>
                </a:lnTo>
                <a:lnTo>
                  <a:pt x="0" y="35265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23" b="-3523"/>
            </a:stretch>
          </a:blipFill>
        </p:spPr>
      </p:sp>
      <p:sp>
        <p:nvSpPr>
          <p:cNvPr id="6" name="Freeform 6"/>
          <p:cNvSpPr/>
          <p:nvPr/>
        </p:nvSpPr>
        <p:spPr>
          <a:xfrm rot="-394911">
            <a:off x="15477719" y="7150439"/>
            <a:ext cx="5163362" cy="4892285"/>
          </a:xfrm>
          <a:custGeom>
            <a:avLst/>
            <a:gdLst/>
            <a:ahLst/>
            <a:cxnLst/>
            <a:rect l="l" t="t" r="r" b="b"/>
            <a:pathLst>
              <a:path w="5163362" h="4892285">
                <a:moveTo>
                  <a:pt x="0" y="0"/>
                </a:moveTo>
                <a:lnTo>
                  <a:pt x="5163362" y="0"/>
                </a:lnTo>
                <a:lnTo>
                  <a:pt x="5163362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35577" y="6824831"/>
            <a:ext cx="9905580" cy="4775315"/>
          </a:xfrm>
          <a:custGeom>
            <a:avLst/>
            <a:gdLst/>
            <a:ahLst/>
            <a:cxnLst/>
            <a:rect l="l" t="t" r="r" b="b"/>
            <a:pathLst>
              <a:path w="9905580" h="4775315">
                <a:moveTo>
                  <a:pt x="0" y="0"/>
                </a:moveTo>
                <a:lnTo>
                  <a:pt x="9905580" y="0"/>
                </a:lnTo>
                <a:lnTo>
                  <a:pt x="9905580" y="4775315"/>
                </a:lnTo>
                <a:lnTo>
                  <a:pt x="0" y="47753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920951"/>
            <a:ext cx="2190452" cy="7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sz="4514" spc="808">
                <a:solidFill>
                  <a:srgbClr val="FFFFFF"/>
                </a:solidFill>
                <a:latin typeface="Squada One"/>
              </a:rPr>
              <a:t>E) KNN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91377" y="3820503"/>
            <a:ext cx="3606254" cy="79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sz="4514" spc="808">
                <a:solidFill>
                  <a:srgbClr val="FFFFFF"/>
                </a:solidFill>
                <a:latin typeface="Squada One"/>
              </a:rPr>
              <a:t>Conclusion: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648633"/>
            <a:ext cx="4471669" cy="71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8"/>
              </a:lnSpc>
              <a:spcBef>
                <a:spcPct val="0"/>
              </a:spcBef>
            </a:pPr>
            <a:r>
              <a:rPr lang="en-US" sz="2013" spc="360">
                <a:solidFill>
                  <a:srgbClr val="FFFFFF"/>
                </a:solidFill>
                <a:latin typeface="Squada One"/>
              </a:rPr>
              <a:t>Train score: 0.7184265010351967</a:t>
            </a:r>
          </a:p>
          <a:p>
            <a:pPr algn="ctr">
              <a:lnSpc>
                <a:spcPts val="2818"/>
              </a:lnSpc>
              <a:spcBef>
                <a:spcPct val="0"/>
              </a:spcBef>
            </a:pPr>
            <a:r>
              <a:rPr lang="en-US" sz="2013" spc="360">
                <a:solidFill>
                  <a:srgbClr val="FFFFFF"/>
                </a:solidFill>
                <a:latin typeface="Squada One"/>
              </a:rPr>
              <a:t>Test score: 0.6859903381642513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642998" y="9646689"/>
            <a:ext cx="645002" cy="640311"/>
            <a:chOff x="0" y="0"/>
            <a:chExt cx="860003" cy="8537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0003" cy="853748"/>
            </a:xfrm>
            <a:custGeom>
              <a:avLst/>
              <a:gdLst/>
              <a:ahLst/>
              <a:cxnLst/>
              <a:rect l="l" t="t" r="r" b="b"/>
              <a:pathLst>
                <a:path w="860003" h="853748">
                  <a:moveTo>
                    <a:pt x="0" y="0"/>
                  </a:moveTo>
                  <a:lnTo>
                    <a:pt x="860003" y="0"/>
                  </a:lnTo>
                  <a:lnTo>
                    <a:pt x="860003" y="853748"/>
                  </a:lnTo>
                  <a:lnTo>
                    <a:pt x="0" y="853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2279" y="71753"/>
              <a:ext cx="717334" cy="712117"/>
            </a:xfrm>
            <a:custGeom>
              <a:avLst/>
              <a:gdLst/>
              <a:ahLst/>
              <a:cxnLst/>
              <a:rect l="l" t="t" r="r" b="b"/>
              <a:pathLst>
                <a:path w="717334" h="712117">
                  <a:moveTo>
                    <a:pt x="0" y="0"/>
                  </a:moveTo>
                  <a:lnTo>
                    <a:pt x="717334" y="0"/>
                  </a:lnTo>
                  <a:lnTo>
                    <a:pt x="717334" y="712117"/>
                  </a:lnTo>
                  <a:lnTo>
                    <a:pt x="0" y="712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34217" y="284868"/>
              <a:ext cx="593458" cy="314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8"/>
                </a:lnSpc>
              </a:pPr>
              <a:r>
                <a:rPr lang="en-US" sz="1688" spc="266">
                  <a:solidFill>
                    <a:srgbClr val="FFFFFF"/>
                  </a:solidFill>
                  <a:latin typeface="HK Modular Bold Italics"/>
                </a:rPr>
                <a:t>VK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Credit Card Approvals Using Machine Learning</dc:title>
  <cp:revision>2</cp:revision>
  <dcterms:created xsi:type="dcterms:W3CDTF">2006-08-16T00:00:00Z</dcterms:created>
  <dcterms:modified xsi:type="dcterms:W3CDTF">2024-03-14T12:26:34Z</dcterms:modified>
  <dc:identifier>DAF9CUdrtb4</dc:identifier>
</cp:coreProperties>
</file>